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9" r:id="rId5"/>
    <p:sldId id="270" r:id="rId6"/>
    <p:sldId id="258" r:id="rId7"/>
    <p:sldId id="259" r:id="rId8"/>
    <p:sldId id="261" r:id="rId9"/>
    <p:sldId id="263" r:id="rId10"/>
    <p:sldId id="271" r:id="rId11"/>
    <p:sldId id="265" r:id="rId12"/>
    <p:sldId id="266" r:id="rId13"/>
    <p:sldId id="267" r:id="rId14"/>
    <p:sldId id="26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66"/>
    <p:restoredTop sz="92241"/>
  </p:normalViewPr>
  <p:slideViewPr>
    <p:cSldViewPr snapToGrid="0" snapToObjects="1">
      <p:cViewPr varScale="1">
        <p:scale>
          <a:sx n="57" d="100"/>
          <a:sy n="57" d="100"/>
        </p:scale>
        <p:origin x="6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762001"/>
            <a:ext cx="8689976" cy="3047998"/>
          </a:xfrm>
        </p:spPr>
        <p:txBody>
          <a:bodyPr>
            <a:noAutofit/>
          </a:bodyPr>
          <a:lstStyle/>
          <a:p>
            <a:r>
              <a:rPr lang="ru-RU" sz="4600" b="1" dirty="0">
                <a:solidFill>
                  <a:schemeClr val="accent6">
                    <a:lumMod val="50000"/>
                  </a:schemeClr>
                </a:solidFill>
              </a:rPr>
              <a:t>Доверительное общение с семьей, имеющей ребенка с речевыми нарушениями и семьей с особыми детьми</a:t>
            </a:r>
            <a:r>
              <a:rPr lang="ru-RU" sz="4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4600" b="1" dirty="0">
              <a:solidFill>
                <a:schemeClr val="accent6">
                  <a:lumMod val="50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952AD5-7588-5E4C-8F89-E7C18C81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013200"/>
            <a:ext cx="6985000" cy="250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46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98550"/>
            <a:ext cx="5486400" cy="5151120"/>
          </a:xfrm>
        </p:spPr>
        <p:txBody>
          <a:bodyPr>
            <a:normAutofit fontScale="90000"/>
          </a:bodyPr>
          <a:lstStyle/>
          <a:p>
            <a:r>
              <a:rPr lang="ru-RU" sz="4000" b="1" spc="-150" dirty="0">
                <a:solidFill>
                  <a:schemeClr val="accent6">
                    <a:lumMod val="75000"/>
                  </a:schemeClr>
                </a:solidFill>
              </a:rPr>
              <a:t>для создания благоприятного климата и грамотного взаимодействия с ребенком и его родителями, педагогам необходимо знать ответы на ряд вопросов</a:t>
            </a:r>
            <a:br>
              <a:rPr lang="ru-RU" sz="4000" b="1" spc="-15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40102E-C4CC-9E43-86AB-82E5BA3CD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00" y="1098550"/>
            <a:ext cx="63246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3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381002"/>
            <a:ext cx="11338560" cy="304799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Статистика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200" dirty="0">
                <a:solidFill>
                  <a:schemeClr val="accent6">
                    <a:lumMod val="75000"/>
                  </a:schemeClr>
                </a:solidFill>
              </a:rPr>
              <a:t>По данным ПФР (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</a:rPr>
              <a:t>31.12.</a:t>
            </a:r>
            <a:r>
              <a:rPr lang="ru-RU" sz="4200" dirty="0">
                <a:solidFill>
                  <a:schemeClr val="accent6">
                    <a:lumMod val="75000"/>
                  </a:schemeClr>
                </a:solidFill>
              </a:rPr>
              <a:t>202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ru-RU" sz="4200" dirty="0">
                <a:solidFill>
                  <a:schemeClr val="accent6">
                    <a:lumMod val="75000"/>
                  </a:schemeClr>
                </a:solidFill>
              </a:rPr>
              <a:t>) в России насчитывается 11,</a:t>
            </a:r>
            <a:r>
              <a:rPr lang="en-US" sz="4200" dirty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ru-RU" sz="4200" dirty="0">
                <a:solidFill>
                  <a:schemeClr val="accent6">
                    <a:lumMod val="75000"/>
                  </a:schemeClr>
                </a:solidFill>
              </a:rPr>
              <a:t> млн людей с инвалидностью. Из них 5,6% - дети инвалиды, 402 тысячи – мальчики, 298 – девочки</a:t>
            </a:r>
            <a:endParaRPr lang="ru-RU" sz="4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C16C90-F355-0443-95A3-A5557398A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429000"/>
            <a:ext cx="5928360" cy="32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0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381002"/>
            <a:ext cx="11338560" cy="120247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Статистика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4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DA5734-FE6C-6949-9377-11A18786C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15" y="1405054"/>
            <a:ext cx="10192214" cy="507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1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" y="381002"/>
            <a:ext cx="11338560" cy="126937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Статистика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4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D6D6F-1626-DB4A-A627-98E61DDE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93" y="1159727"/>
            <a:ext cx="10437541" cy="51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81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212" y="660400"/>
            <a:ext cx="10948988" cy="5359399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Чем характеризуются современные семьи?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2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1) ограниченность семейных контактов. ребенок усваивает опыт только одной семьи.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2) большое количество неполных семей.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3) семьи </a:t>
            </a:r>
            <a:r>
              <a:rPr lang="ru-RU" sz="2700" dirty="0" err="1">
                <a:solidFill>
                  <a:schemeClr val="accent6">
                    <a:lumMod val="50000"/>
                  </a:schemeClr>
                </a:solidFill>
              </a:rPr>
              <a:t>childfree</a:t>
            </a: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4) Тенденция к увеличению количества детей (три и более детей).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  <a:sym typeface="Wingdings" pitchFamily="2" charset="2"/>
              </a:rPr>
              <a:t>5) </a:t>
            </a: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Фасад благополучности семьи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6) Сдвижение возрастных границ вступления в брак (ранние 17-18 лет, и после 30 лет)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7) </a:t>
            </a:r>
            <a:r>
              <a:rPr lang="ru-RU" sz="2700" dirty="0" err="1">
                <a:solidFill>
                  <a:schemeClr val="accent6">
                    <a:lumMod val="50000"/>
                  </a:schemeClr>
                </a:solidFill>
              </a:rPr>
              <a:t>Двухкарьерные</a:t>
            </a: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 семьи 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8) Заграничные браки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9) Смешение ролей в семье</a:t>
            </a:r>
            <a:br>
              <a:rPr lang="ru-RU" sz="27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accent6">
                    <a:lumMod val="50000"/>
                  </a:schemeClr>
                </a:solidFill>
              </a:rPr>
              <a:t>10) Альтернативные формы брака (без регистрации)</a:t>
            </a:r>
            <a:br>
              <a:rPr lang="ru-RU" sz="2700" dirty="0"/>
            </a:br>
            <a:endParaRPr lang="ru-RU" sz="2700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794B7-72EB-C648-938C-C21A638B4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426721"/>
            <a:ext cx="10210800" cy="577087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Тенденции развития современной семьи</a:t>
            </a:r>
            <a:br>
              <a:rPr lang="ru-RU" sz="3600" b="1" dirty="0"/>
            </a:br>
            <a:br>
              <a:rPr lang="ru-RU" sz="3600" dirty="0"/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Сокращение числа традиционных семей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Отсутствие одного из супругов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Разрушение расширенной семьи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Изменение роли женщины в семье и в обществе в целом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Рост повторных браков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Увеличение семей с особенными детьми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- Усиление </a:t>
            </a:r>
            <a:r>
              <a:rPr lang="ru-RU" sz="3600" dirty="0" err="1">
                <a:solidFill>
                  <a:schemeClr val="accent6">
                    <a:lumMod val="75000"/>
                  </a:schemeClr>
                </a:solidFill>
              </a:rPr>
              <a:t>девиантного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</a:rPr>
              <a:t> поведения в семье (насилие)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9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" y="1112519"/>
            <a:ext cx="7330440" cy="5486399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Мифы о семьях с особенными детьми</a:t>
            </a:r>
            <a:br>
              <a:rPr lang="en-US" sz="2000" b="1" dirty="0"/>
            </a:br>
            <a:br>
              <a:rPr lang="ru-RU" sz="2000" dirty="0"/>
            </a:b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1) «Более 90% детей-инвалидов – дети алкоголиков и наркоманов». </a:t>
            </a:r>
            <a:br>
              <a:rPr lang="en-US" sz="3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2) «</a:t>
            </a:r>
            <a:r>
              <a:rPr lang="ru-RU" sz="3000" dirty="0" err="1">
                <a:solidFill>
                  <a:schemeClr val="accent6">
                    <a:lumMod val="75000"/>
                  </a:schemeClr>
                </a:solidFill>
              </a:rPr>
              <a:t>Пренатальная</a:t>
            </a: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 диагностика может выявить пороки развития плода».</a:t>
            </a:r>
            <a:br>
              <a:rPr lang="ru-RU" sz="3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3) «Если начать усиленно лечить ребенка с первых дней жизни, то его можно вылечить». </a:t>
            </a:r>
            <a:br>
              <a:rPr lang="en-US" sz="3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000" dirty="0">
                <a:solidFill>
                  <a:schemeClr val="accent6">
                    <a:lumMod val="75000"/>
                  </a:schemeClr>
                </a:solidFill>
              </a:rPr>
              <a:t>4) «Дети-инвалиды страдают и мучаются».  </a:t>
            </a:r>
            <a:endParaRPr lang="ru-RU" sz="30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D31E6D-CD1F-BE4C-939B-6A2398814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440" y="1523999"/>
            <a:ext cx="4739640" cy="507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4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" y="1112519"/>
            <a:ext cx="7330440" cy="5486399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Мифы о семьях с особенными детьми</a:t>
            </a:r>
            <a:br>
              <a:rPr lang="en-US" sz="2000" b="1" dirty="0"/>
            </a:br>
            <a:br>
              <a:rPr lang="ru-RU" sz="2000" dirty="0"/>
            </a:b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5) «Жизнь инвалидов </a:t>
            </a:r>
            <a:r>
              <a:rPr lang="ru-RU" sz="3200" dirty="0" err="1">
                <a:solidFill>
                  <a:schemeClr val="accent6">
                    <a:lumMod val="75000"/>
                  </a:schemeClr>
                </a:solidFill>
              </a:rPr>
              <a:t>бесмысленна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».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6) «Инвалид неполноценен: он не может учиться как все, жить как все, чувствовать как все». 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7) «Если дети-инвалиды будут учиться в общей школе, здоровые дети будут деградировать». 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8) «Все инвалиды – «психи», а все «психи» - умственно отсталые». 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9BDDC0-698A-1642-ADC6-361C2C513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80" y="1880868"/>
            <a:ext cx="4826000" cy="394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8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" y="883920"/>
            <a:ext cx="6911340" cy="5486399"/>
          </a:xfrm>
        </p:spPr>
        <p:txBody>
          <a:bodyPr>
            <a:normAutofit fontScale="90000"/>
          </a:bodyPr>
          <a:lstStyle/>
          <a:p>
            <a:pPr algn="l"/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</a:rPr>
              <a:t>Жизненный цикл семей с детьми с ОВЗ</a:t>
            </a:r>
            <a:br>
              <a:rPr lang="ru-RU" sz="2200" b="1" dirty="0"/>
            </a:br>
            <a:br>
              <a:rPr lang="en-US" sz="2200" b="1" dirty="0"/>
            </a:br>
            <a:br>
              <a:rPr lang="ru-RU" sz="2200" dirty="0"/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Шок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–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700" dirty="0">
                <a:solidFill>
                  <a:schemeClr val="accent6">
                    <a:lumMod val="75000"/>
                  </a:schemeClr>
                </a:solidFill>
              </a:rPr>
              <a:t>Родители не в состоянии принять случившееся.</a:t>
            </a:r>
            <a:br>
              <a:rPr lang="ru-RU" sz="2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Отрицание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 –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700" dirty="0">
                <a:solidFill>
                  <a:schemeClr val="accent6">
                    <a:lumMod val="75000"/>
                  </a:schemeClr>
                </a:solidFill>
              </a:rPr>
              <a:t>сохранение определенного уровня надежды.</a:t>
            </a: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Хроническая печаль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2700" dirty="0">
                <a:solidFill>
                  <a:schemeClr val="accent6">
                    <a:lumMod val="75000"/>
                  </a:schemeClr>
                </a:solidFill>
              </a:rPr>
              <a:t>фаза депрессионных состояний.</a:t>
            </a:r>
            <a:br>
              <a:rPr lang="ru-RU" sz="27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Зрелая адаптация 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sz="2700" dirty="0">
                <a:solidFill>
                  <a:schemeClr val="accent6">
                    <a:lumMod val="75000"/>
                  </a:schemeClr>
                </a:solidFill>
              </a:rPr>
              <a:t>начало социально-психологической адаптации всех членов семьи.</a:t>
            </a:r>
            <a:br>
              <a:rPr lang="ru-RU" sz="2700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27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4564E1-96C6-EF4A-8D90-6B3FC4253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356359"/>
            <a:ext cx="5113020" cy="454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1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2722" y="1204331"/>
            <a:ext cx="7419278" cy="539458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Проблемы семьи ребенка с нарушением речи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- неумение родителей ориентироваться в сложившейся ситуации, нарушение социального статуса и психологического климата в семье, полная или частичная изоляция ребенка-инвалида от общества 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- в период тревожных ожиданий диагноза между родителями и ребенком складываются особые психологические отношения, когда малыш в глазах родителей утрачивает личностные качества и начинает восприниматься как «пассивный, медицинский объект», требующий ухода, а взаимодействие с ним носит сухой, формальный, кратковременный характер 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208AC2-98C6-824F-927B-EE0327E59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31" y="1761893"/>
            <a:ext cx="4326673" cy="48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09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" y="1112519"/>
            <a:ext cx="7330440" cy="5486399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3000" b="1" dirty="0">
                <a:solidFill>
                  <a:schemeClr val="accent6">
                    <a:lumMod val="50000"/>
                  </a:schemeClr>
                </a:solidFill>
              </a:rPr>
              <a:t>Фазы психологического осознания родителями получения ребенком статуса ОВЗ</a:t>
            </a:r>
            <a:br>
              <a:rPr lang="ru-RU" sz="2800" dirty="0"/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первая фаза - установление диагноза 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вторая фаза - отрицание поставленного диагноза и негативизм 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третья фаза характеризуется принятием диагноза родителями, «частичным осознанием дефекта», пониманием тяжести заболевания и погружением в глубокую депрессию. 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четвертая фаза: семья принимает ограниченность возможностей ребенка. 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B15241-B116-0148-BD05-523A84EBB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1962615"/>
            <a:ext cx="4434840" cy="46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12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2518" y="1017364"/>
            <a:ext cx="6333891" cy="5840636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Стили семейного воспитания и их влияние на развитие личности ребенка с нарушением речи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>формы поведения родителей и их влияние на ребенка:</a:t>
            </a:r>
            <a:b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ru-RU" sz="3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1. Стыд за странности своего ребенка.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2. Ошибочно считают себя виновными в состоянии ребенка.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3. Не замечают проблемы в развитии ребенка. </a:t>
            </a:r>
            <a:br>
              <a:rPr lang="ru-RU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4. Воспринимают ребенка естественно, позволяют быть собой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313412-32BA-7941-9FD3-E66AE7878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18" y="1650379"/>
            <a:ext cx="5285677" cy="499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1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2671" y="646772"/>
            <a:ext cx="7639329" cy="5974450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>Психологические особенности матери ребенка с ОВЗ</a:t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Неблагоприятными чертами личности матери, являются: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повышенная эмоциональная чувствительность;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эмоциональная возбудимость;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тревожность – склонность к беспокойству;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противоречивость личности;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стремление играть значимую роль в отношениях с окружающими;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фиксация на своей точке зрения; </a:t>
            </a:r>
            <a:br>
              <a:rPr lang="ru-RU" sz="2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600" dirty="0">
                <a:solidFill>
                  <a:schemeClr val="accent6">
                    <a:lumMod val="75000"/>
                  </a:schemeClr>
                </a:solidFill>
              </a:rPr>
              <a:t>– повышенная принципиальность.</a:t>
            </a:r>
            <a:endParaRPr lang="ru-RU" sz="26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5A5B44-3AFD-AE49-AA29-52EBC8DAE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24" y="2328004"/>
            <a:ext cx="4170556" cy="429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5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13C6-261B-A545-8B3C-260920DC0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1" y="468351"/>
            <a:ext cx="6680324" cy="613056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Формы поддержки семей с особенными детьми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Информирование (юридическое, психологическое, педагогическое и т.д.)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Объединения, клубы, сообщества и т.д.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Курсы, тренинги, семинары для родителей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Консультирование (клинический психолог, психолог, психиатр)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Совместные коррекционные, развивающие и т.д. занятия</a:t>
            </a:r>
            <a:br>
              <a:rPr lang="ru-RU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Инклюзивный кинотеатр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cs typeface="Phosphate Solid" panose="02000506050000020004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7B57BC-59E5-D342-BC35-7DE63E971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127" y="1828800"/>
            <a:ext cx="5263375" cy="477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56561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7757</TotalTime>
  <Words>98</Words>
  <Application>Microsoft Macintosh PowerPoint</Application>
  <PresentationFormat>Широкоэкранный</PresentationFormat>
  <Paragraphs>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Phosphate Solid</vt:lpstr>
      <vt:lpstr>Tw Cen MT</vt:lpstr>
      <vt:lpstr>Wingdings</vt:lpstr>
      <vt:lpstr>Капля</vt:lpstr>
      <vt:lpstr>Доверительное общение с семьей, имеющей ребенка с речевыми нарушениями и семьей с особыми детьми </vt:lpstr>
      <vt:lpstr>для создания благоприятного климата и грамотного взаимодействия с ребенком и его родителями, педагогам необходимо знать ответы на ряд вопросов </vt:lpstr>
      <vt:lpstr>Статистика По данным ПФР (31.12.2023) в России насчитывается 11,6 млн людей с инвалидностью. Из них 5,6% - дети инвалиды, 402 тысячи – мальчики, 298 – девочки</vt:lpstr>
      <vt:lpstr>Статистика </vt:lpstr>
      <vt:lpstr>Статистика </vt:lpstr>
      <vt:lpstr>Чем характеризуются современные семьи?  1) ограниченность семейных контактов. ребенок усваивает опыт только одной семьи. 2) большое количество неполных семей. 3) семьи childfree. 4) Тенденция к увеличению количества детей (три и более детей). 5) Фасад благополучности семьи 6) Сдвижение возрастных границ вступления в брак (ранние 17-18 лет, и после 30 лет) 7) Двухкарьерные семьи  8) Заграничные браки 9) Смешение ролей в семье 10) Альтернативные формы брака (без регистрации) </vt:lpstr>
      <vt:lpstr>Тенденции развития современной семьи  - Сокращение числа традиционных семей - Отсутствие одного из супругов - Разрушение расширенной семьи - Изменение роли женщины в семье и в обществе в целом - Рост повторных браков - Увеличение семей с особенными детьми - Усиление девиантного поведения в семье (насилие) </vt:lpstr>
      <vt:lpstr>Мифы о семьях с особенными детьми  1) «Более 90% детей-инвалидов – дети алкоголиков и наркоманов».  2) «Пренатальная диагностика может выявить пороки развития плода». 3) «Если начать усиленно лечить ребенка с первых дней жизни, то его можно вылечить».  4) «Дети-инвалиды страдают и мучаются».  </vt:lpstr>
      <vt:lpstr>Мифы о семьях с особенными детьми   5) «Жизнь инвалидов бесмысленна». 6) «Инвалид неполноценен: он не может учиться как все, жить как все, чувствовать как все».  7) «Если дети-инвалиды будут учиться в общей школе, здоровые дети будут деградировать».  8) «Все инвалиды – «психи», а все «психи» - умственно отсталые». </vt:lpstr>
      <vt:lpstr>    Жизненный цикл семей с детьми с ОВЗ   Шок – Родители не в состоянии принять случившееся. Отрицание – сохранение определенного уровня надежды. Хроническая печаль – фаза депрессионных состояний. Зрелая адаптация – начало социально-психологической адаптации всех членов семьи. </vt:lpstr>
      <vt:lpstr>Проблемы семьи ребенка с нарушением речи - неумение родителей ориентироваться в сложившейся ситуации, нарушение социального статуса и психологического климата в семье, полная или частичная изоляция ребенка-инвалида от общества  - в период тревожных ожиданий диагноза между родителями и ребенком складываются особые психологические отношения, когда малыш в глазах родителей утрачивает личностные качества и начинает восприниматься как «пассивный, медицинский объект», требующий ухода, а взаимодействие с ним носит сухой, формальный, кратковременный характер </vt:lpstr>
      <vt:lpstr>Фазы психологического осознания родителями получения ребенком статуса ОВЗ - первая фаза - установление диагноза  - вторая фаза - отрицание поставленного диагноза и негативизм  - третья фаза характеризуется принятием диагноза родителями, «частичным осознанием дефекта», пониманием тяжести заболевания и погружением в глубокую депрессию.  - четвертая фаза: семья принимает ограниченность возможностей ребенка. </vt:lpstr>
      <vt:lpstr>Стили семейного воспитания и их влияние на развитие личности ребенка с нарушением речи  формы поведения родителей и их влияние на ребенка:  1. Стыд за странности своего ребенка.  2. Ошибочно считают себя виновными в состоянии ребенка.  3. Не замечают проблемы в развитии ребенка.  4. Воспринимают ребенка естественно, позволяют быть собой.</vt:lpstr>
      <vt:lpstr>Психологические особенности матери ребенка с ОВЗ  Неблагоприятными чертами личности матери, являются:  – повышенная эмоциональная чувствительность;  – эмоциональная возбудимость;  – тревожность – склонность к беспокойству;  – противоречивость личности;  – стремление играть значимую роль в отношениях с окружающими;  – фиксация на своей точке зрения;  – повышенная принципиальность.</vt:lpstr>
      <vt:lpstr>Формы поддержки семей с особенными детьми - Информирование (юридическое, психологическое, педагогическое и т.д.) - Объединения, клубы, сообщества и т.д. - Курсы, тренинги, семинары для родителей - Консультирование (клинический психолог, психолог, психиатр) - Совместные коррекционные, развивающие и т.д. занятия - Инклюзивный кинотеатр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Доверительное общение в семье, имеющей ребенка с речевыми нарушениями и семье с особыми детьми</dc:title>
  <dc:creator>Microsoft Office User</dc:creator>
  <cp:lastModifiedBy>Microsoft Office User</cp:lastModifiedBy>
  <cp:revision>48</cp:revision>
  <dcterms:created xsi:type="dcterms:W3CDTF">2025-03-12T07:12:28Z</dcterms:created>
  <dcterms:modified xsi:type="dcterms:W3CDTF">2025-04-23T09:14:35Z</dcterms:modified>
</cp:coreProperties>
</file>